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61" r:id="rId7"/>
    <p:sldId id="262" r:id="rId8"/>
    <p:sldId id="25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4/19/2020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85799"/>
          </a:xfrm>
        </p:spPr>
        <p:txBody>
          <a:bodyPr>
            <a:normAutofit fontScale="90000"/>
          </a:bodyPr>
          <a:lstStyle/>
          <a:p>
            <a:r>
              <a:rPr lang="en-IN" b="1" dirty="0" smtClean="0">
                <a:solidFill>
                  <a:schemeClr val="accent1"/>
                </a:solidFill>
                <a:latin typeface="Times New Roman" pitchFamily="18" charset="0"/>
                <a:cs typeface="Times New Roman" pitchFamily="18" charset="0"/>
              </a:rPr>
              <a:t>Secondary operations</a:t>
            </a:r>
            <a:endParaRPr lang="en-IN" b="1" dirty="0">
              <a:solidFill>
                <a:schemeClr val="accent1"/>
              </a:solidFill>
              <a:latin typeface="Times New Roman" pitchFamily="18" charset="0"/>
              <a:cs typeface="Times New Roman" pitchFamily="18" charset="0"/>
            </a:endParaRPr>
          </a:p>
        </p:txBody>
      </p:sp>
      <p:sp>
        <p:nvSpPr>
          <p:cNvPr id="3" name="Subtitle 2"/>
          <p:cNvSpPr>
            <a:spLocks noGrp="1"/>
          </p:cNvSpPr>
          <p:nvPr>
            <p:ph type="subTitle" idx="1"/>
          </p:nvPr>
        </p:nvSpPr>
        <p:spPr>
          <a:xfrm>
            <a:off x="685800" y="1066800"/>
            <a:ext cx="7772400" cy="5257800"/>
          </a:xfrm>
        </p:spPr>
        <p:txBody>
          <a:bodyPr>
            <a:noAutofit/>
          </a:bodyPr>
          <a:lstStyle/>
          <a:p>
            <a:pPr marL="342900" indent="-342900" algn="just">
              <a:buFont typeface="Wingdings" pitchFamily="2" charset="2"/>
              <a:buChar char="§"/>
            </a:pPr>
            <a:r>
              <a:rPr lang="en-IN" sz="2400" dirty="0" smtClean="0">
                <a:solidFill>
                  <a:schemeClr val="tx1"/>
                </a:solidFill>
                <a:latin typeface="Times New Roman" pitchFamily="18" charset="0"/>
                <a:cs typeface="Times New Roman" pitchFamily="18" charset="0"/>
              </a:rPr>
              <a:t>PM </a:t>
            </a:r>
            <a:r>
              <a:rPr lang="en-IN" sz="2400" dirty="0">
                <a:solidFill>
                  <a:schemeClr val="tx1"/>
                </a:solidFill>
                <a:latin typeface="Times New Roman" pitchFamily="18" charset="0"/>
                <a:cs typeface="Times New Roman" pitchFamily="18" charset="0"/>
              </a:rPr>
              <a:t>secondary operations include </a:t>
            </a:r>
            <a:r>
              <a:rPr lang="en-IN" sz="2400" b="1" dirty="0">
                <a:solidFill>
                  <a:srgbClr val="FF0000"/>
                </a:solidFill>
                <a:latin typeface="Times New Roman" pitchFamily="18" charset="0"/>
                <a:cs typeface="Times New Roman" pitchFamily="18" charset="0"/>
              </a:rPr>
              <a:t>densification, </a:t>
            </a:r>
            <a:r>
              <a:rPr lang="en-IN" sz="2400" b="1" dirty="0" smtClean="0">
                <a:solidFill>
                  <a:srgbClr val="FF0000"/>
                </a:solidFill>
                <a:latin typeface="Times New Roman" pitchFamily="18" charset="0"/>
                <a:cs typeface="Times New Roman" pitchFamily="18" charset="0"/>
              </a:rPr>
              <a:t>sizing, impregnation</a:t>
            </a:r>
            <a:r>
              <a:rPr lang="en-IN" sz="2400" b="1" dirty="0">
                <a:solidFill>
                  <a:srgbClr val="FF0000"/>
                </a:solidFill>
                <a:latin typeface="Times New Roman" pitchFamily="18" charset="0"/>
                <a:cs typeface="Times New Roman" pitchFamily="18" charset="0"/>
              </a:rPr>
              <a:t>, infiltration, </a:t>
            </a:r>
            <a:r>
              <a:rPr lang="en-IN" sz="2400" b="1" dirty="0" smtClean="0">
                <a:solidFill>
                  <a:srgbClr val="FF0000"/>
                </a:solidFill>
                <a:latin typeface="Times New Roman" pitchFamily="18" charset="0"/>
                <a:cs typeface="Times New Roman" pitchFamily="18" charset="0"/>
              </a:rPr>
              <a:t>heat treatment</a:t>
            </a:r>
            <a:r>
              <a:rPr lang="en-IN" sz="2400" b="1" dirty="0">
                <a:solidFill>
                  <a:srgbClr val="FF0000"/>
                </a:solidFill>
                <a:latin typeface="Times New Roman" pitchFamily="18" charset="0"/>
                <a:cs typeface="Times New Roman" pitchFamily="18" charset="0"/>
              </a:rPr>
              <a:t>, and </a:t>
            </a:r>
            <a:r>
              <a:rPr lang="en-IN" sz="2400" b="1" dirty="0" smtClean="0">
                <a:solidFill>
                  <a:srgbClr val="FF0000"/>
                </a:solidFill>
                <a:latin typeface="Times New Roman" pitchFamily="18" charset="0"/>
                <a:cs typeface="Times New Roman" pitchFamily="18" charset="0"/>
              </a:rPr>
              <a:t>finishing.</a:t>
            </a:r>
            <a:r>
              <a:rPr lang="en-IN" sz="2400" dirty="0">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Densification and Sizing </a:t>
            </a:r>
            <a:r>
              <a:rPr lang="en-IN" sz="2400" dirty="0" smtClean="0">
                <a:solidFill>
                  <a:schemeClr val="tx1"/>
                </a:solidFill>
                <a:latin typeface="Times New Roman" pitchFamily="18" charset="0"/>
                <a:cs typeface="Times New Roman" pitchFamily="18" charset="0"/>
              </a:rPr>
              <a:t>a number </a:t>
            </a:r>
            <a:r>
              <a:rPr lang="en-IN" sz="2400" dirty="0">
                <a:solidFill>
                  <a:schemeClr val="tx1"/>
                </a:solidFill>
                <a:latin typeface="Times New Roman" pitchFamily="18" charset="0"/>
                <a:cs typeface="Times New Roman" pitchFamily="18" charset="0"/>
              </a:rPr>
              <a:t>of secondary operations are performed to </a:t>
            </a:r>
            <a:r>
              <a:rPr lang="en-IN" sz="2400" dirty="0" smtClean="0">
                <a:solidFill>
                  <a:schemeClr val="tx1"/>
                </a:solidFill>
                <a:latin typeface="Times New Roman" pitchFamily="18" charset="0"/>
                <a:cs typeface="Times New Roman" pitchFamily="18" charset="0"/>
              </a:rPr>
              <a:t>increase density</a:t>
            </a:r>
            <a:r>
              <a:rPr lang="en-IN" sz="2400" dirty="0">
                <a:solidFill>
                  <a:schemeClr val="tx1"/>
                </a:solidFill>
                <a:latin typeface="Times New Roman" pitchFamily="18" charset="0"/>
                <a:cs typeface="Times New Roman" pitchFamily="18" charset="0"/>
              </a:rPr>
              <a:t>, improve accuracy, </a:t>
            </a:r>
            <a:r>
              <a:rPr lang="en-IN" sz="2400" dirty="0" smtClean="0">
                <a:solidFill>
                  <a:schemeClr val="tx1"/>
                </a:solidFill>
                <a:latin typeface="Times New Roman" pitchFamily="18" charset="0"/>
                <a:cs typeface="Times New Roman" pitchFamily="18" charset="0"/>
              </a:rPr>
              <a:t>or accomplish </a:t>
            </a:r>
            <a:r>
              <a:rPr lang="en-IN" sz="2400" dirty="0">
                <a:solidFill>
                  <a:schemeClr val="tx1"/>
                </a:solidFill>
                <a:latin typeface="Times New Roman" pitchFamily="18" charset="0"/>
                <a:cs typeface="Times New Roman" pitchFamily="18" charset="0"/>
              </a:rPr>
              <a:t>additional shaping of the sintered part.</a:t>
            </a:r>
          </a:p>
          <a:p>
            <a:pPr marL="342900" indent="-342900" algn="just">
              <a:buFont typeface="Wingdings" pitchFamily="2" charset="2"/>
              <a:buChar char="§"/>
            </a:pPr>
            <a:r>
              <a:rPr lang="en-IN" sz="2400" b="1" dirty="0" smtClean="0">
                <a:solidFill>
                  <a:srgbClr val="FF0000"/>
                </a:solidFill>
                <a:latin typeface="Times New Roman" pitchFamily="18" charset="0"/>
                <a:cs typeface="Times New Roman" pitchFamily="18" charset="0"/>
              </a:rPr>
              <a:t>Densification (repressing)</a:t>
            </a:r>
            <a:r>
              <a:rPr lang="en-IN" sz="2400" dirty="0" smtClean="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is a pressing operation in which the part </a:t>
            </a:r>
            <a:r>
              <a:rPr lang="en-IN" sz="2400" dirty="0" smtClean="0">
                <a:solidFill>
                  <a:schemeClr val="tx1"/>
                </a:solidFill>
                <a:latin typeface="Times New Roman" pitchFamily="18" charset="0"/>
                <a:cs typeface="Times New Roman" pitchFamily="18" charset="0"/>
              </a:rPr>
              <a:t>is squeezed </a:t>
            </a:r>
            <a:r>
              <a:rPr lang="en-IN" sz="2400" dirty="0">
                <a:solidFill>
                  <a:schemeClr val="tx1"/>
                </a:solidFill>
                <a:latin typeface="Times New Roman" pitchFamily="18" charset="0"/>
                <a:cs typeface="Times New Roman" pitchFamily="18" charset="0"/>
              </a:rPr>
              <a:t>in a closed die </a:t>
            </a:r>
            <a:r>
              <a:rPr lang="en-IN" sz="2400" dirty="0" smtClean="0">
                <a:solidFill>
                  <a:schemeClr val="tx1"/>
                </a:solidFill>
                <a:latin typeface="Times New Roman" pitchFamily="18" charset="0"/>
                <a:cs typeface="Times New Roman" pitchFamily="18" charset="0"/>
              </a:rPr>
              <a:t>to increase </a:t>
            </a:r>
            <a:r>
              <a:rPr lang="en-IN" sz="2400" dirty="0">
                <a:solidFill>
                  <a:schemeClr val="tx1"/>
                </a:solidFill>
                <a:latin typeface="Times New Roman" pitchFamily="18" charset="0"/>
                <a:cs typeface="Times New Roman" pitchFamily="18" charset="0"/>
              </a:rPr>
              <a:t>density and improve physical properties. </a:t>
            </a:r>
            <a:endParaRPr lang="en-IN" sz="2400" dirty="0" smtClean="0">
              <a:solidFill>
                <a:schemeClr val="tx1"/>
              </a:solidFill>
              <a:latin typeface="Times New Roman" pitchFamily="18" charset="0"/>
              <a:cs typeface="Times New Roman" pitchFamily="18" charset="0"/>
            </a:endParaRPr>
          </a:p>
          <a:p>
            <a:pPr marL="342900" indent="-342900" algn="just">
              <a:buFont typeface="Wingdings" pitchFamily="2" charset="2"/>
              <a:buChar char="§"/>
            </a:pPr>
            <a:r>
              <a:rPr lang="en-IN" sz="2400" b="1" dirty="0" smtClean="0">
                <a:solidFill>
                  <a:srgbClr val="FF0000"/>
                </a:solidFill>
                <a:latin typeface="Times New Roman" pitchFamily="18" charset="0"/>
                <a:cs typeface="Times New Roman" pitchFamily="18" charset="0"/>
              </a:rPr>
              <a:t>Sizing</a:t>
            </a:r>
            <a:r>
              <a:rPr lang="en-IN" sz="2400" dirty="0" smtClean="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is the pressing of a sintered </a:t>
            </a:r>
            <a:r>
              <a:rPr lang="en-IN" sz="2400" dirty="0" smtClean="0">
                <a:solidFill>
                  <a:schemeClr val="tx1"/>
                </a:solidFill>
                <a:latin typeface="Times New Roman" pitchFamily="18" charset="0"/>
                <a:cs typeface="Times New Roman" pitchFamily="18" charset="0"/>
              </a:rPr>
              <a:t>part to </a:t>
            </a:r>
            <a:r>
              <a:rPr lang="en-IN" sz="2400" dirty="0">
                <a:solidFill>
                  <a:schemeClr val="tx1"/>
                </a:solidFill>
                <a:latin typeface="Times New Roman" pitchFamily="18" charset="0"/>
                <a:cs typeface="Times New Roman" pitchFamily="18" charset="0"/>
              </a:rPr>
              <a:t>improve dimensional accuracy. </a:t>
            </a:r>
            <a:endParaRPr lang="en-IN" sz="24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6299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lvl="0" algn="just">
              <a:buFont typeface="Wingdings" pitchFamily="2" charset="2"/>
              <a:buChar char="§"/>
            </a:pPr>
            <a:r>
              <a:rPr lang="en-IN" sz="2400" b="1" dirty="0">
                <a:solidFill>
                  <a:srgbClr val="FF0000"/>
                </a:solidFill>
                <a:latin typeface="Times New Roman" pitchFamily="18" charset="0"/>
                <a:cs typeface="Times New Roman" pitchFamily="18" charset="0"/>
              </a:rPr>
              <a:t>Coining</a:t>
            </a:r>
            <a:r>
              <a:rPr lang="en-IN" sz="2400" dirty="0">
                <a:solidFill>
                  <a:prstClr val="black"/>
                </a:solidFill>
                <a:latin typeface="Times New Roman" pitchFamily="18" charset="0"/>
                <a:cs typeface="Times New Roman" pitchFamily="18" charset="0"/>
              </a:rPr>
              <a:t> is a press working operation on a sintered part to press details into its surface. Some PM parts require machining after sintering. </a:t>
            </a:r>
            <a:endParaRPr lang="en-IN" sz="2400" b="1" dirty="0">
              <a:solidFill>
                <a:srgbClr val="FF0000"/>
              </a:solidFill>
              <a:latin typeface="Times New Roman" pitchFamily="18" charset="0"/>
              <a:cs typeface="Times New Roman" pitchFamily="18" charset="0"/>
            </a:endParaRPr>
          </a:p>
          <a:p>
            <a:pPr lvl="0" algn="just">
              <a:buFont typeface="Wingdings" pitchFamily="2" charset="2"/>
              <a:buChar char="§"/>
            </a:pPr>
            <a:r>
              <a:rPr lang="en-IN" sz="2400" b="1" dirty="0" smtClean="0">
                <a:solidFill>
                  <a:srgbClr val="FF0000"/>
                </a:solidFill>
                <a:latin typeface="Times New Roman" pitchFamily="18" charset="0"/>
                <a:cs typeface="Times New Roman" pitchFamily="18" charset="0"/>
              </a:rPr>
              <a:t>Machining</a:t>
            </a:r>
            <a:r>
              <a:rPr lang="en-IN" sz="2400" dirty="0" smtClean="0">
                <a:solidFill>
                  <a:prstClr val="black"/>
                </a:solidFill>
                <a:latin typeface="Times New Roman" pitchFamily="18" charset="0"/>
                <a:cs typeface="Times New Roman" pitchFamily="18" charset="0"/>
              </a:rPr>
              <a:t> </a:t>
            </a:r>
            <a:r>
              <a:rPr lang="en-IN" sz="2400" dirty="0">
                <a:solidFill>
                  <a:prstClr val="black"/>
                </a:solidFill>
                <a:latin typeface="Times New Roman" pitchFamily="18" charset="0"/>
                <a:cs typeface="Times New Roman" pitchFamily="18" charset="0"/>
              </a:rPr>
              <a:t>is rarely done to size the part, but rather to create geometric features that cannot be achieved by pressing, such as internal and external threads, side holes, and other details. </a:t>
            </a:r>
            <a:endParaRPr lang="en-IN" sz="2600" b="1" dirty="0" smtClean="0">
              <a:solidFill>
                <a:schemeClr val="accent1"/>
              </a:solidFill>
              <a:latin typeface="Times New Roman" pitchFamily="18" charset="0"/>
              <a:cs typeface="Times New Roman" pitchFamily="18" charset="0"/>
            </a:endParaRPr>
          </a:p>
          <a:p>
            <a:pPr algn="just"/>
            <a:r>
              <a:rPr lang="en-IN" sz="2600" b="1" dirty="0" smtClean="0">
                <a:solidFill>
                  <a:schemeClr val="accent1"/>
                </a:solidFill>
                <a:latin typeface="Times New Roman" pitchFamily="18" charset="0"/>
                <a:cs typeface="Times New Roman" pitchFamily="18" charset="0"/>
              </a:rPr>
              <a:t>Impregnation </a:t>
            </a:r>
            <a:r>
              <a:rPr lang="en-IN" sz="2600" b="1" dirty="0">
                <a:solidFill>
                  <a:schemeClr val="accent1"/>
                </a:solidFill>
                <a:latin typeface="Times New Roman" pitchFamily="18" charset="0"/>
                <a:cs typeface="Times New Roman" pitchFamily="18" charset="0"/>
              </a:rPr>
              <a:t>and Infiltration </a:t>
            </a:r>
            <a:endParaRPr lang="en-IN" sz="2600" b="1" dirty="0" smtClean="0">
              <a:solidFill>
                <a:schemeClr val="accent1"/>
              </a:solidFill>
              <a:latin typeface="Times New Roman" pitchFamily="18" charset="0"/>
              <a:cs typeface="Times New Roman" pitchFamily="18" charset="0"/>
            </a:endParaRPr>
          </a:p>
          <a:p>
            <a:pPr algn="just"/>
            <a:r>
              <a:rPr lang="en-IN" sz="2600" dirty="0" smtClean="0">
                <a:latin typeface="Times New Roman" pitchFamily="18" charset="0"/>
                <a:cs typeface="Times New Roman" pitchFamily="18" charset="0"/>
              </a:rPr>
              <a:t>Porosity </a:t>
            </a:r>
            <a:r>
              <a:rPr lang="en-IN" sz="2600" dirty="0">
                <a:latin typeface="Times New Roman" pitchFamily="18" charset="0"/>
                <a:cs typeface="Times New Roman" pitchFamily="18" charset="0"/>
              </a:rPr>
              <a:t>is a unique and </a:t>
            </a:r>
            <a:r>
              <a:rPr lang="en-IN" sz="2600" dirty="0" smtClean="0">
                <a:latin typeface="Times New Roman" pitchFamily="18" charset="0"/>
                <a:cs typeface="Times New Roman" pitchFamily="18" charset="0"/>
              </a:rPr>
              <a:t>inherent characteristic of powder </a:t>
            </a:r>
            <a:r>
              <a:rPr lang="en-IN" sz="2600" dirty="0">
                <a:latin typeface="Times New Roman" pitchFamily="18" charset="0"/>
                <a:cs typeface="Times New Roman" pitchFamily="18" charset="0"/>
              </a:rPr>
              <a:t>metallurgy technology. It can be exploited to create special products by </a:t>
            </a:r>
            <a:r>
              <a:rPr lang="en-IN" sz="2600" dirty="0" smtClean="0">
                <a:latin typeface="Times New Roman" pitchFamily="18" charset="0"/>
                <a:cs typeface="Times New Roman" pitchFamily="18" charset="0"/>
              </a:rPr>
              <a:t>filling the </a:t>
            </a:r>
            <a:r>
              <a:rPr lang="en-IN" sz="2600" dirty="0">
                <a:latin typeface="Times New Roman" pitchFamily="18" charset="0"/>
                <a:cs typeface="Times New Roman" pitchFamily="18" charset="0"/>
              </a:rPr>
              <a:t>available pore space with oils, polymers, or metals that have lower melting </a:t>
            </a:r>
            <a:r>
              <a:rPr lang="en-IN" sz="2600" dirty="0" smtClean="0">
                <a:latin typeface="Times New Roman" pitchFamily="18" charset="0"/>
                <a:cs typeface="Times New Roman" pitchFamily="18" charset="0"/>
              </a:rPr>
              <a:t>temperatures than </a:t>
            </a:r>
            <a:r>
              <a:rPr lang="en-IN" sz="2600" dirty="0">
                <a:latin typeface="Times New Roman" pitchFamily="18" charset="0"/>
                <a:cs typeface="Times New Roman" pitchFamily="18" charset="0"/>
              </a:rPr>
              <a:t>the base powder metal</a:t>
            </a:r>
            <a:r>
              <a:rPr lang="en-IN" sz="2600" dirty="0" smtClean="0">
                <a:latin typeface="Times New Roman" pitchFamily="18" charset="0"/>
                <a:cs typeface="Times New Roman" pitchFamily="18" charset="0"/>
              </a:rPr>
              <a:t>.</a:t>
            </a:r>
            <a:endParaRPr lang="en-IN" sz="2600" dirty="0">
              <a:latin typeface="Times New Roman" pitchFamily="18" charset="0"/>
              <a:cs typeface="Times New Roman" pitchFamily="18" charset="0"/>
            </a:endParaRPr>
          </a:p>
        </p:txBody>
      </p:sp>
    </p:spTree>
    <p:extLst>
      <p:ext uri="{BB962C8B-B14F-4D97-AF65-F5344CB8AC3E}">
        <p14:creationId xmlns:p14="http://schemas.microsoft.com/office/powerpoint/2010/main" val="1104003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1"/>
                </a:solidFill>
                <a:latin typeface="Times New Roman"/>
                <a:ea typeface="Times New Roman"/>
              </a:rPr>
              <a:t>Figure(1): Examples </a:t>
            </a:r>
            <a:r>
              <a:rPr lang="en-US" sz="2800" dirty="0">
                <a:solidFill>
                  <a:schemeClr val="accent1"/>
                </a:solidFill>
                <a:latin typeface="Times New Roman"/>
                <a:ea typeface="Times New Roman"/>
              </a:rPr>
              <a:t>of commercially manufactured self-lubricating </a:t>
            </a:r>
            <a:r>
              <a:rPr lang="en-US" sz="2800" dirty="0" smtClean="0">
                <a:solidFill>
                  <a:schemeClr val="accent1"/>
                </a:solidFill>
                <a:latin typeface="Times New Roman"/>
                <a:ea typeface="Times New Roman"/>
              </a:rPr>
              <a:t>bearings.</a:t>
            </a:r>
            <a:endParaRPr lang="en-IN" sz="2800" dirty="0">
              <a:solidFill>
                <a:schemeClr val="accent1"/>
              </a:solidFill>
            </a:endParaRPr>
          </a:p>
        </p:txBody>
      </p:sp>
      <p:pic>
        <p:nvPicPr>
          <p:cNvPr id="4" name="image187.jpeg"/>
          <p:cNvPicPr/>
          <p:nvPr/>
        </p:nvPicPr>
        <p:blipFill>
          <a:blip r:embed="rId2" cstate="print"/>
          <a:stretch>
            <a:fillRect/>
          </a:stretch>
        </p:blipFill>
        <p:spPr>
          <a:xfrm>
            <a:off x="762000" y="1676400"/>
            <a:ext cx="7924800" cy="4343400"/>
          </a:xfrm>
          <a:prstGeom prst="rect">
            <a:avLst/>
          </a:prstGeom>
        </p:spPr>
      </p:pic>
    </p:spTree>
    <p:extLst>
      <p:ext uri="{BB962C8B-B14F-4D97-AF65-F5344CB8AC3E}">
        <p14:creationId xmlns:p14="http://schemas.microsoft.com/office/powerpoint/2010/main" val="1992100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Autofit/>
          </a:bodyPr>
          <a:lstStyle/>
          <a:p>
            <a:pPr lvl="0" algn="just"/>
            <a:r>
              <a:rPr lang="en-IN" sz="2600" b="1" dirty="0">
                <a:solidFill>
                  <a:srgbClr val="FF0000"/>
                </a:solidFill>
                <a:latin typeface="Times New Roman" pitchFamily="18" charset="0"/>
                <a:cs typeface="Times New Roman" pitchFamily="18" charset="0"/>
              </a:rPr>
              <a:t>Impregnation</a:t>
            </a:r>
            <a:r>
              <a:rPr lang="en-IN" sz="2600" dirty="0">
                <a:solidFill>
                  <a:prstClr val="black"/>
                </a:solidFill>
                <a:latin typeface="Times New Roman" pitchFamily="18" charset="0"/>
                <a:cs typeface="Times New Roman" pitchFamily="18" charset="0"/>
              </a:rPr>
              <a:t> is the term used when oil or other fluid is permeated into the pores of a sintered PM part. The most common products of this process are oil-impregnated bearings, gears, and similar machinery components. </a:t>
            </a:r>
            <a:endParaRPr lang="en-IN" sz="2500" dirty="0" smtClean="0">
              <a:solidFill>
                <a:prstClr val="black"/>
              </a:solidFill>
              <a:latin typeface="Times New Roman" pitchFamily="18" charset="0"/>
              <a:cs typeface="Times New Roman" pitchFamily="18" charset="0"/>
            </a:endParaRPr>
          </a:p>
          <a:p>
            <a:pPr lvl="0" algn="just"/>
            <a:r>
              <a:rPr lang="en-IN" sz="2500" dirty="0" smtClean="0">
                <a:solidFill>
                  <a:prstClr val="black"/>
                </a:solidFill>
                <a:latin typeface="Times New Roman" pitchFamily="18" charset="0"/>
                <a:cs typeface="Times New Roman" pitchFamily="18" charset="0"/>
              </a:rPr>
              <a:t>Self-lubricating </a:t>
            </a:r>
            <a:r>
              <a:rPr lang="en-IN" sz="2500" dirty="0">
                <a:solidFill>
                  <a:prstClr val="black"/>
                </a:solidFill>
                <a:latin typeface="Times New Roman" pitchFamily="18" charset="0"/>
                <a:cs typeface="Times New Roman" pitchFamily="18" charset="0"/>
              </a:rPr>
              <a:t>bearings, usually made of bronze or iron with 10% to 30% oil by volume, are widely used in the automotive industry. </a:t>
            </a:r>
            <a:endParaRPr lang="en-IN" sz="2500" dirty="0" smtClean="0">
              <a:solidFill>
                <a:prstClr val="black"/>
              </a:solidFill>
              <a:latin typeface="Times New Roman" pitchFamily="18" charset="0"/>
              <a:cs typeface="Times New Roman" pitchFamily="18" charset="0"/>
            </a:endParaRPr>
          </a:p>
          <a:p>
            <a:pPr lvl="0" algn="just"/>
            <a:r>
              <a:rPr lang="en-IN" sz="2500" dirty="0" smtClean="0">
                <a:solidFill>
                  <a:prstClr val="black"/>
                </a:solidFill>
                <a:latin typeface="Times New Roman" pitchFamily="18" charset="0"/>
                <a:cs typeface="Times New Roman" pitchFamily="18" charset="0"/>
              </a:rPr>
              <a:t>The </a:t>
            </a:r>
            <a:r>
              <a:rPr lang="en-IN" sz="2500" dirty="0">
                <a:solidFill>
                  <a:prstClr val="black"/>
                </a:solidFill>
                <a:latin typeface="Times New Roman" pitchFamily="18" charset="0"/>
                <a:cs typeface="Times New Roman" pitchFamily="18" charset="0"/>
              </a:rPr>
              <a:t>treatment is accomplished by immersing the sintered parts in a bath of hot oil</a:t>
            </a:r>
            <a:r>
              <a:rPr lang="en-IN" sz="2500" dirty="0" smtClean="0">
                <a:solidFill>
                  <a:prstClr val="black"/>
                </a:solidFill>
                <a:latin typeface="Times New Roman" pitchFamily="18" charset="0"/>
                <a:cs typeface="Times New Roman" pitchFamily="18" charset="0"/>
              </a:rPr>
              <a:t>.</a:t>
            </a:r>
            <a:endParaRPr lang="en-IN" sz="2500" dirty="0" smtClean="0">
              <a:latin typeface="Times New Roman" pitchFamily="18" charset="0"/>
              <a:cs typeface="Times New Roman" pitchFamily="18" charset="0"/>
            </a:endParaRPr>
          </a:p>
          <a:p>
            <a:pPr algn="just"/>
            <a:r>
              <a:rPr lang="en-IN" sz="2500" dirty="0" smtClean="0">
                <a:latin typeface="Times New Roman" pitchFamily="18" charset="0"/>
                <a:cs typeface="Times New Roman" pitchFamily="18" charset="0"/>
              </a:rPr>
              <a:t>An </a:t>
            </a:r>
            <a:r>
              <a:rPr lang="en-IN" sz="2500" dirty="0">
                <a:latin typeface="Times New Roman" pitchFamily="18" charset="0"/>
                <a:cs typeface="Times New Roman" pitchFamily="18" charset="0"/>
              </a:rPr>
              <a:t>alternative application of impregnation involves PM parts that must be </a:t>
            </a:r>
            <a:r>
              <a:rPr lang="en-IN" sz="2500" dirty="0" smtClean="0">
                <a:latin typeface="Times New Roman" pitchFamily="18" charset="0"/>
                <a:cs typeface="Times New Roman" pitchFamily="18" charset="0"/>
              </a:rPr>
              <a:t>made pressure </a:t>
            </a:r>
            <a:r>
              <a:rPr lang="en-IN" sz="2500" dirty="0">
                <a:latin typeface="Times New Roman" pitchFamily="18" charset="0"/>
                <a:cs typeface="Times New Roman" pitchFamily="18" charset="0"/>
              </a:rPr>
              <a:t>tight or impervious to fluids. </a:t>
            </a:r>
          </a:p>
        </p:txBody>
      </p:sp>
    </p:spTree>
    <p:extLst>
      <p:ext uri="{BB962C8B-B14F-4D97-AF65-F5344CB8AC3E}">
        <p14:creationId xmlns:p14="http://schemas.microsoft.com/office/powerpoint/2010/main" val="131702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838200"/>
            <a:ext cx="8153400" cy="5287963"/>
          </a:xfrm>
        </p:spPr>
        <p:txBody>
          <a:bodyPr/>
          <a:lstStyle/>
          <a:p>
            <a:pPr lvl="0" algn="just"/>
            <a:r>
              <a:rPr lang="en-IN" sz="2500" dirty="0">
                <a:solidFill>
                  <a:prstClr val="black"/>
                </a:solidFill>
                <a:latin typeface="Times New Roman" pitchFamily="18" charset="0"/>
                <a:cs typeface="Times New Roman" pitchFamily="18" charset="0"/>
              </a:rPr>
              <a:t>In this case, the parts are impregnated with various types of polymer resins that seep into the pore spaces in liquid form and then solidify. </a:t>
            </a:r>
          </a:p>
          <a:p>
            <a:pPr lvl="0" algn="just"/>
            <a:r>
              <a:rPr lang="en-IN" sz="2500" dirty="0">
                <a:solidFill>
                  <a:prstClr val="black"/>
                </a:solidFill>
                <a:latin typeface="Times New Roman" pitchFamily="18" charset="0"/>
                <a:cs typeface="Times New Roman" pitchFamily="18" charset="0"/>
              </a:rPr>
              <a:t>In some cases, resin impregnation is used to facilitate subsequent processing, for example, to permit the use of processing solutions (such as plating chemicals) that would otherwise soak into the pores and degrade the product, or to improve machinability of the PM work part.</a:t>
            </a:r>
          </a:p>
          <a:p>
            <a:pPr marL="0" indent="0">
              <a:buNone/>
            </a:pPr>
            <a:endParaRPr lang="en-US" dirty="0"/>
          </a:p>
        </p:txBody>
      </p:sp>
    </p:spTree>
    <p:extLst>
      <p:ext uri="{BB962C8B-B14F-4D97-AF65-F5344CB8AC3E}">
        <p14:creationId xmlns:p14="http://schemas.microsoft.com/office/powerpoint/2010/main" val="1091286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lvl="0" algn="just"/>
            <a:r>
              <a:rPr lang="en-IN" sz="2800" b="1" dirty="0">
                <a:solidFill>
                  <a:srgbClr val="FF0000"/>
                </a:solidFill>
                <a:latin typeface="Times New Roman" pitchFamily="18" charset="0"/>
                <a:cs typeface="Times New Roman" pitchFamily="18" charset="0"/>
              </a:rPr>
              <a:t>Infiltration</a:t>
            </a:r>
            <a:r>
              <a:rPr lang="en-IN" sz="2800" dirty="0">
                <a:solidFill>
                  <a:prstClr val="black"/>
                </a:solidFill>
                <a:latin typeface="Times New Roman" pitchFamily="18" charset="0"/>
                <a:cs typeface="Times New Roman" pitchFamily="18" charset="0"/>
              </a:rPr>
              <a:t> is an operation in which the pores of the PM part are filled with a molten metal. The melting point of the filler metal must be below that of the PM part. The process involves heating the filler metal in contact with the sintered component so that capillary action draws the filler into the pores. </a:t>
            </a:r>
            <a:endParaRPr lang="en-IN" sz="2800" dirty="0" smtClean="0">
              <a:solidFill>
                <a:prstClr val="black"/>
              </a:solidFill>
              <a:latin typeface="Times New Roman" pitchFamily="18" charset="0"/>
              <a:cs typeface="Times New Roman" pitchFamily="18" charset="0"/>
            </a:endParaRPr>
          </a:p>
          <a:p>
            <a:pPr lvl="0" algn="just"/>
            <a:r>
              <a:rPr lang="en-IN" sz="2800" dirty="0" smtClean="0">
                <a:solidFill>
                  <a:prstClr val="black"/>
                </a:solidFill>
                <a:latin typeface="Times New Roman" pitchFamily="18" charset="0"/>
                <a:cs typeface="Times New Roman" pitchFamily="18" charset="0"/>
              </a:rPr>
              <a:t>The </a:t>
            </a:r>
            <a:r>
              <a:rPr lang="en-IN" sz="2800" dirty="0">
                <a:solidFill>
                  <a:prstClr val="black"/>
                </a:solidFill>
                <a:latin typeface="Times New Roman" pitchFamily="18" charset="0"/>
                <a:cs typeface="Times New Roman" pitchFamily="18" charset="0"/>
              </a:rPr>
              <a:t>resulting structure is relatively nonporous, and the infiltrated part has a more uniform density, as well as improved toughness and strength.</a:t>
            </a:r>
          </a:p>
          <a:p>
            <a:pPr lvl="0" algn="just"/>
            <a:r>
              <a:rPr lang="en-IN" sz="2800" dirty="0">
                <a:solidFill>
                  <a:prstClr val="black"/>
                </a:solidFill>
                <a:latin typeface="Times New Roman" pitchFamily="18" charset="0"/>
                <a:cs typeface="Times New Roman" pitchFamily="18" charset="0"/>
              </a:rPr>
              <a:t>An application of the process is copper infiltration of iron PM parts.</a:t>
            </a:r>
          </a:p>
          <a:p>
            <a:pPr marL="0" indent="0">
              <a:buNone/>
            </a:pPr>
            <a:endParaRPr lang="en-IN" dirty="0"/>
          </a:p>
        </p:txBody>
      </p:sp>
    </p:spTree>
    <p:extLst>
      <p:ext uri="{BB962C8B-B14F-4D97-AF65-F5344CB8AC3E}">
        <p14:creationId xmlns:p14="http://schemas.microsoft.com/office/powerpoint/2010/main" val="237179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200" smtClean="0">
                <a:solidFill>
                  <a:schemeClr val="accent1"/>
                </a:solidFill>
                <a:latin typeface="Times New Roman"/>
                <a:ea typeface="Times New Roman"/>
              </a:rPr>
              <a:t>Figure (2):</a:t>
            </a:r>
            <a:r>
              <a:rPr lang="en-US" sz="3200" dirty="0" smtClean="0">
                <a:solidFill>
                  <a:schemeClr val="accent1"/>
                </a:solidFill>
                <a:latin typeface="Times New Roman"/>
                <a:ea typeface="Times New Roman"/>
              </a:rPr>
              <a:t>Various </a:t>
            </a:r>
            <a:r>
              <a:rPr lang="en-US" sz="3200" dirty="0">
                <a:solidFill>
                  <a:schemeClr val="accent1"/>
                </a:solidFill>
                <a:latin typeface="Times New Roman"/>
                <a:ea typeface="Times New Roman"/>
              </a:rPr>
              <a:t>types of metal filters </a:t>
            </a:r>
            <a:endParaRPr lang="en-IN" sz="3200" dirty="0">
              <a:solidFill>
                <a:schemeClr val="accent1"/>
              </a:solidFill>
            </a:endParaRPr>
          </a:p>
        </p:txBody>
      </p:sp>
      <p:pic>
        <p:nvPicPr>
          <p:cNvPr id="4" name="image195.jpeg"/>
          <p:cNvPicPr/>
          <p:nvPr/>
        </p:nvPicPr>
        <p:blipFill>
          <a:blip r:embed="rId2" cstate="print"/>
          <a:stretch>
            <a:fillRect/>
          </a:stretch>
        </p:blipFill>
        <p:spPr>
          <a:xfrm>
            <a:off x="609600" y="1676400"/>
            <a:ext cx="7924800" cy="4572000"/>
          </a:xfrm>
          <a:prstGeom prst="rect">
            <a:avLst/>
          </a:prstGeom>
        </p:spPr>
      </p:pic>
    </p:spTree>
    <p:extLst>
      <p:ext uri="{BB962C8B-B14F-4D97-AF65-F5344CB8AC3E}">
        <p14:creationId xmlns:p14="http://schemas.microsoft.com/office/powerpoint/2010/main" val="79825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IN" sz="3200" b="1" dirty="0" smtClean="0">
                <a:solidFill>
                  <a:schemeClr val="accent1"/>
                </a:solidFill>
                <a:latin typeface="Times New Roman" pitchFamily="18" charset="0"/>
                <a:cs typeface="Times New Roman" pitchFamily="18" charset="0"/>
              </a:rPr>
              <a:t>Heat treatment and finishing</a:t>
            </a:r>
            <a:endParaRPr lang="en-IN" sz="32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lgn="just"/>
            <a:r>
              <a:rPr lang="en-IN" dirty="0" smtClean="0">
                <a:latin typeface="Times New Roman" pitchFamily="18" charset="0"/>
                <a:cs typeface="Times New Roman" pitchFamily="18" charset="0"/>
              </a:rPr>
              <a:t>Powder </a:t>
            </a:r>
            <a:r>
              <a:rPr lang="en-IN" dirty="0">
                <a:latin typeface="Times New Roman" pitchFamily="18" charset="0"/>
                <a:cs typeface="Times New Roman" pitchFamily="18" charset="0"/>
              </a:rPr>
              <a:t>metal components can be heat treated </a:t>
            </a:r>
            <a:r>
              <a:rPr lang="en-IN" dirty="0" smtClean="0">
                <a:latin typeface="Times New Roman" pitchFamily="18" charset="0"/>
                <a:cs typeface="Times New Roman" pitchFamily="18" charset="0"/>
              </a:rPr>
              <a:t>and </a:t>
            </a:r>
            <a:r>
              <a:rPr lang="en-IN" dirty="0">
                <a:latin typeface="Times New Roman" pitchFamily="18" charset="0"/>
                <a:cs typeface="Times New Roman" pitchFamily="18" charset="0"/>
              </a:rPr>
              <a:t>finished (</a:t>
            </a:r>
            <a:r>
              <a:rPr lang="en-IN" dirty="0" smtClean="0">
                <a:latin typeface="Times New Roman" pitchFamily="18" charset="0"/>
                <a:cs typeface="Times New Roman" pitchFamily="18" charset="0"/>
              </a:rPr>
              <a:t>electroplated or painted) </a:t>
            </a:r>
            <a:r>
              <a:rPr lang="en-IN" dirty="0">
                <a:latin typeface="Times New Roman" pitchFamily="18" charset="0"/>
                <a:cs typeface="Times New Roman" pitchFamily="18" charset="0"/>
              </a:rPr>
              <a:t>by most of the same processes used on parts produced by </a:t>
            </a:r>
            <a:r>
              <a:rPr lang="en-IN" dirty="0" smtClean="0">
                <a:latin typeface="Times New Roman" pitchFamily="18" charset="0"/>
                <a:cs typeface="Times New Roman" pitchFamily="18" charset="0"/>
              </a:rPr>
              <a:t>casting and </a:t>
            </a:r>
            <a:r>
              <a:rPr lang="en-IN" dirty="0">
                <a:latin typeface="Times New Roman" pitchFamily="18" charset="0"/>
                <a:cs typeface="Times New Roman" pitchFamily="18" charset="0"/>
              </a:rPr>
              <a:t>other </a:t>
            </a:r>
            <a:r>
              <a:rPr lang="en-IN" dirty="0" smtClean="0">
                <a:latin typeface="Times New Roman" pitchFamily="18" charset="0"/>
                <a:cs typeface="Times New Roman" pitchFamily="18" charset="0"/>
              </a:rPr>
              <a:t>metal working </a:t>
            </a:r>
            <a:r>
              <a:rPr lang="en-IN" dirty="0">
                <a:latin typeface="Times New Roman" pitchFamily="18" charset="0"/>
                <a:cs typeface="Times New Roman" pitchFamily="18" charset="0"/>
              </a:rPr>
              <a:t>processes.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Special </a:t>
            </a:r>
            <a:r>
              <a:rPr lang="en-IN" dirty="0">
                <a:latin typeface="Times New Roman" pitchFamily="18" charset="0"/>
                <a:cs typeface="Times New Roman" pitchFamily="18" charset="0"/>
              </a:rPr>
              <a:t>care must be exercised in heat </a:t>
            </a:r>
            <a:r>
              <a:rPr lang="en-IN" dirty="0" smtClean="0">
                <a:latin typeface="Times New Roman" pitchFamily="18" charset="0"/>
                <a:cs typeface="Times New Roman" pitchFamily="18" charset="0"/>
              </a:rPr>
              <a:t>treatment because </a:t>
            </a:r>
            <a:r>
              <a:rPr lang="en-IN" dirty="0">
                <a:latin typeface="Times New Roman" pitchFamily="18" charset="0"/>
                <a:cs typeface="Times New Roman" pitchFamily="18" charset="0"/>
              </a:rPr>
              <a:t>of porosity; for example, salt baths are not used for heating </a:t>
            </a:r>
            <a:r>
              <a:rPr lang="en-IN" dirty="0" smtClean="0">
                <a:latin typeface="Times New Roman" pitchFamily="18" charset="0"/>
                <a:cs typeface="Times New Roman" pitchFamily="18" charset="0"/>
              </a:rPr>
              <a:t>PM parts</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Plating and coating </a:t>
            </a:r>
            <a:r>
              <a:rPr lang="en-IN" dirty="0">
                <a:latin typeface="Times New Roman" pitchFamily="18" charset="0"/>
                <a:cs typeface="Times New Roman" pitchFamily="18" charset="0"/>
              </a:rPr>
              <a:t>operations are applied to sintered parts for appearance purposes and </a:t>
            </a:r>
            <a:r>
              <a:rPr lang="en-IN" dirty="0" smtClean="0">
                <a:latin typeface="Times New Roman" pitchFamily="18" charset="0"/>
                <a:cs typeface="Times New Roman" pitchFamily="18" charset="0"/>
              </a:rPr>
              <a:t>corrosion resistance.</a:t>
            </a:r>
          </a:p>
          <a:p>
            <a:pPr algn="just"/>
            <a:r>
              <a:rPr lang="en-IN" dirty="0" smtClean="0">
                <a:latin typeface="Times New Roman" pitchFamily="18" charset="0"/>
                <a:cs typeface="Times New Roman" pitchFamily="18" charset="0"/>
              </a:rPr>
              <a:t>Again</a:t>
            </a:r>
            <a:r>
              <a:rPr lang="en-IN" dirty="0">
                <a:latin typeface="Times New Roman" pitchFamily="18" charset="0"/>
                <a:cs typeface="Times New Roman" pitchFamily="18" charset="0"/>
              </a:rPr>
              <a:t>, precautions must be taken to avoid entrapment of chemical </a:t>
            </a:r>
            <a:r>
              <a:rPr lang="en-IN" dirty="0" smtClean="0">
                <a:latin typeface="Times New Roman" pitchFamily="18" charset="0"/>
                <a:cs typeface="Times New Roman" pitchFamily="18" charset="0"/>
              </a:rPr>
              <a:t>solutions in </a:t>
            </a:r>
            <a:r>
              <a:rPr lang="en-IN" dirty="0">
                <a:latin typeface="Times New Roman" pitchFamily="18" charset="0"/>
                <a:cs typeface="Times New Roman" pitchFamily="18" charset="0"/>
              </a:rPr>
              <a:t>the pores; impregnation and infiltration are frequently used for this purpose.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Common </a:t>
            </a:r>
            <a:r>
              <a:rPr lang="en-IN" dirty="0" err="1" smtClean="0">
                <a:latin typeface="Times New Roman" pitchFamily="18" charset="0"/>
                <a:cs typeface="Times New Roman" pitchFamily="18" charset="0"/>
              </a:rPr>
              <a:t>platings</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for PM parts include copper, nickel, chromium, zinc, and cadmium.</a:t>
            </a:r>
          </a:p>
        </p:txBody>
      </p:sp>
    </p:spTree>
    <p:extLst>
      <p:ext uri="{BB962C8B-B14F-4D97-AF65-F5344CB8AC3E}">
        <p14:creationId xmlns:p14="http://schemas.microsoft.com/office/powerpoint/2010/main" val="3137240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141</TotalTime>
  <Words>607</Words>
  <Application>Microsoft Office PowerPoint</Application>
  <PresentationFormat>عرض على الشاشة (3:4)‏</PresentationFormat>
  <Paragraphs>25</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انقلاب</vt:lpstr>
      <vt:lpstr>Secondary operations</vt:lpstr>
      <vt:lpstr>عرض تقديمي في PowerPoint</vt:lpstr>
      <vt:lpstr>Figure(1): Examples of commercially manufactured self-lubricating bearings.</vt:lpstr>
      <vt:lpstr>عرض تقديمي في PowerPoint</vt:lpstr>
      <vt:lpstr>عرض تقديمي في PowerPoint</vt:lpstr>
      <vt:lpstr>عرض تقديمي في PowerPoint</vt:lpstr>
      <vt:lpstr>Figure (2):Various types of metal filters </vt:lpstr>
      <vt:lpstr>Heat treatment and finishing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OPERATIONS</dc:title>
  <dc:creator>eng sona</dc:creator>
  <cp:lastModifiedBy>DR.Ahmed Saker 2O11</cp:lastModifiedBy>
  <cp:revision>14</cp:revision>
  <dcterms:created xsi:type="dcterms:W3CDTF">2006-08-16T00:00:00Z</dcterms:created>
  <dcterms:modified xsi:type="dcterms:W3CDTF">2020-04-19T20:09:59Z</dcterms:modified>
</cp:coreProperties>
</file>